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82" r:id="rId5"/>
    <p:sldId id="283" r:id="rId6"/>
    <p:sldId id="298" r:id="rId7"/>
    <p:sldId id="292" r:id="rId8"/>
    <p:sldId id="291" r:id="rId9"/>
    <p:sldId id="293" r:id="rId10"/>
    <p:sldId id="299" r:id="rId11"/>
    <p:sldId id="284" r:id="rId12"/>
    <p:sldId id="297" r:id="rId13"/>
    <p:sldId id="294" r:id="rId14"/>
    <p:sldId id="285" r:id="rId15"/>
    <p:sldId id="29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68" autoAdjust="0"/>
    <p:restoredTop sz="94631" autoAdjust="0"/>
  </p:normalViewPr>
  <p:slideViewPr>
    <p:cSldViewPr snapToGrid="0">
      <p:cViewPr varScale="1">
        <p:scale>
          <a:sx n="111" d="100"/>
          <a:sy n="111" d="100"/>
        </p:scale>
        <p:origin x="240" y="5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11/16/19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11/16/19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B3B1662-8902-44D0-A545-5008B483D1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8017" y="2169005"/>
            <a:ext cx="9035966" cy="2519990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87573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noProof="0"/>
              <a:t>Click to edit divider 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US" noProof="0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73" r:id="rId21"/>
    <p:sldLayoutId id="2147483655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allup.com/analytics/247355/gallup-world-happiness-report.aspx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kaggle.com/unsdsn/world-happines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nc-sa/3.0/" TargetMode="External"/><Relationship Id="rId3" Type="http://schemas.openxmlformats.org/officeDocument/2006/relationships/hyperlink" Target="https://2012books.lardbucket.org/books/a-primer-on-social-problems/s13-01-overview-of-the-family.html" TargetMode="External"/><Relationship Id="rId7" Type="http://schemas.openxmlformats.org/officeDocument/2006/relationships/hyperlink" Target="http://freebie.photography/travel/slides/trans_atlantic.htm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hyperlink" Target="https://en.wikiversity.org/wiki/Happiness/Happiness_research" TargetMode="External"/><Relationship Id="rId10" Type="http://schemas.openxmlformats.org/officeDocument/2006/relationships/hyperlink" Target="https://creativecommons.org/licenses/by/3.0/" TargetMode="External"/><Relationship Id="rId4" Type="http://schemas.openxmlformats.org/officeDocument/2006/relationships/image" Target="../media/image4.jpg"/><Relationship Id="rId9" Type="http://schemas.openxmlformats.org/officeDocument/2006/relationships/hyperlink" Target="https://creativecommons.org/licenses/by-sa/3.0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Slide image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US" sz="3600" dirty="0"/>
              <a:t>World Happiness Report: 2015 &amp; 2016</a:t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624645"/>
            <a:ext cx="4000500" cy="690752"/>
          </a:xfrm>
        </p:spPr>
        <p:txBody>
          <a:bodyPr/>
          <a:lstStyle/>
          <a:p>
            <a:r>
              <a:rPr lang="en-US" sz="1400" dirty="0"/>
              <a:t>Marlene Aviles </a:t>
            </a:r>
          </a:p>
          <a:p>
            <a:r>
              <a:rPr lang="en-US" sz="1400" dirty="0"/>
              <a:t>Final Project</a:t>
            </a:r>
          </a:p>
          <a:p>
            <a:r>
              <a:rPr lang="en-US" sz="1400" dirty="0"/>
              <a:t>Data Exploration and Analysis 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B915D2-C5A8-CD49-AEF8-4B2D24D4F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575" y="1512000"/>
            <a:ext cx="3600000" cy="4679250"/>
          </a:xfrm>
        </p:spPr>
        <p:txBody>
          <a:bodyPr/>
          <a:lstStyle/>
          <a:p>
            <a:r>
              <a:rPr lang="en-US" dirty="0"/>
              <a:t>What do you feel was missed during the analysis?</a:t>
            </a:r>
          </a:p>
          <a:p>
            <a:pPr marL="0" indent="0">
              <a:buNone/>
            </a:pPr>
            <a:r>
              <a:rPr lang="en-US" i="1" dirty="0"/>
              <a:t>Additional demographic information, such as the socio-economic status of those individuals surveyed, could have been included in this analysis to provide a better understanding to see if their current situation has any weight on the selection of the scores.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941886-EAAB-7E42-925C-BA5B3A94AC45}"/>
              </a:ext>
            </a:extLst>
          </p:cNvPr>
          <p:cNvSpPr>
            <a:spLocks noGrp="1"/>
          </p:cNvSpPr>
          <p:nvPr>
            <p:ph idx="33"/>
          </p:nvPr>
        </p:nvSpPr>
        <p:spPr/>
        <p:txBody>
          <a:bodyPr/>
          <a:lstStyle/>
          <a:p>
            <a:r>
              <a:rPr lang="en-US" dirty="0"/>
              <a:t>Were there any variables you felt could have helped in the analysis?</a:t>
            </a:r>
          </a:p>
          <a:p>
            <a:pPr marL="0" indent="0">
              <a:buNone/>
            </a:pPr>
            <a:r>
              <a:rPr lang="en-US" i="1" dirty="0"/>
              <a:t>The inclusion of a variable that measures the relationship between a person's work environment and their happiness score could assist this analysis. 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B0E235-7285-FE47-ABE0-12AFDBD5D4E1}"/>
              </a:ext>
            </a:extLst>
          </p:cNvPr>
          <p:cNvSpPr>
            <a:spLocks noGrp="1"/>
          </p:cNvSpPr>
          <p:nvPr>
            <p:ph idx="34"/>
          </p:nvPr>
        </p:nvSpPr>
        <p:spPr/>
        <p:txBody>
          <a:bodyPr/>
          <a:lstStyle/>
          <a:p>
            <a:r>
              <a:rPr lang="en-US" dirty="0"/>
              <a:t>Were there any assumptions made you felt were incorrect?</a:t>
            </a:r>
          </a:p>
          <a:p>
            <a:pPr marL="0" indent="0">
              <a:buNone/>
            </a:pPr>
            <a:r>
              <a:rPr lang="en-US" i="1" dirty="0"/>
              <a:t>It was assumed that the level of sense of freedom a person has would have the most significant effect on their happiness score.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rge image placeholder">
            <a:extLst>
              <a:ext uri="{FF2B5EF4-FFF2-40B4-BE49-F238E27FC236}">
                <a16:creationId xmlns:a16="http://schemas.microsoft.com/office/drawing/2014/main" id="{FB15BC12-29C3-3D4B-805A-8A860D70CA6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1771313" cy="6191250"/>
          </a:xfrm>
        </p:spPr>
      </p:pic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667AA2A8-C66E-4F4C-A6E7-E7ABCE7E9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463958" y="5610101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D8744987-7958-44D9-AE6F-009CA4C08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343" y="397077"/>
            <a:ext cx="5675313" cy="539345"/>
          </a:xfrm>
        </p:spPr>
        <p:txBody>
          <a:bodyPr/>
          <a:lstStyle/>
          <a:p>
            <a:r>
              <a:rPr lang="en-US" dirty="0"/>
              <a:t>Sources Cited </a:t>
            </a:r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ABF5B12D-6F10-4377-9094-B3E79ECB1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 flipV="1">
            <a:off x="463958" y="4860371"/>
            <a:ext cx="225306" cy="201048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4BDB4-8BE1-FC40-AC12-B9E57B49D9AD}"/>
              </a:ext>
            </a:extLst>
          </p:cNvPr>
          <p:cNvSpPr txBox="1"/>
          <p:nvPr/>
        </p:nvSpPr>
        <p:spPr>
          <a:xfrm>
            <a:off x="210342" y="1064300"/>
            <a:ext cx="10280543" cy="147732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1. Gallup (n.d.) Tracking the World's Happiness. </a:t>
            </a:r>
          </a:p>
          <a:p>
            <a:r>
              <a:rPr lang="en-US" dirty="0">
                <a:solidFill>
                  <a:schemeClr val="bg2"/>
                </a:solidFill>
              </a:rPr>
              <a:t>Retrieved from </a:t>
            </a:r>
            <a:r>
              <a:rPr lang="en-US" u="sng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https://www.gallup.com/analytics/247355/gallup-world-happiness-report.aspx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 </a:t>
            </a:r>
          </a:p>
          <a:p>
            <a:r>
              <a:rPr lang="en-US" dirty="0">
                <a:solidFill>
                  <a:schemeClr val="bg2"/>
                </a:solidFill>
              </a:rPr>
              <a:t>2. United Nations Sustainable Development Solutions Network. (2017). World Happiness Report. [Data file]. Retrieved from </a:t>
            </a:r>
            <a:r>
              <a:rPr lang="en-US" u="sng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https://www.kaggle.com/unsdsn/world-happiness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placeholder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 You</a:t>
            </a:r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512" y="3859066"/>
            <a:ext cx="218900" cy="2189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Marlene Aviles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92118" y="4192982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34849" y="4179397"/>
            <a:ext cx="3521514" cy="288000"/>
          </a:xfrm>
        </p:spPr>
        <p:txBody>
          <a:bodyPr/>
          <a:lstStyle/>
          <a:p>
            <a:r>
              <a:rPr lang="en-US" dirty="0"/>
              <a:t>Maviles@my365.bellevue.edu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World Happiness Report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5472000" cy="870227"/>
          </a:xfrm>
        </p:spPr>
        <p:txBody>
          <a:bodyPr/>
          <a:lstStyle/>
          <a:p>
            <a:r>
              <a:rPr lang="en-US" dirty="0"/>
              <a:t>The World Happiness Report is a landmark survey of the state of global happiness that ranks 156 countries by how happy their citizens perceive themselves to be. </a:t>
            </a:r>
            <a:r>
              <a:rPr lang="en-US" sz="1000" i="1" dirty="0"/>
              <a:t>[1]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01" y="2250000"/>
            <a:ext cx="5472000" cy="3600000"/>
          </a:xfrm>
        </p:spPr>
        <p:txBody>
          <a:bodyPr/>
          <a:lstStyle/>
          <a:p>
            <a:r>
              <a:rPr lang="en-US" dirty="0"/>
              <a:t>People in a survey were asked to rank the extent to which perception of the factors contributes to happiness scores. </a:t>
            </a:r>
          </a:p>
          <a:p>
            <a:r>
              <a:rPr lang="en-US" dirty="0"/>
              <a:t>The elements used include factors such as freedom, generosity, economy, and family.</a:t>
            </a:r>
          </a:p>
          <a:p>
            <a:r>
              <a:rPr lang="en-US" dirty="0"/>
              <a:t>The years and 2015 and 2016 were compared. 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9" name="Picture Placeholder 8" descr="Image placeholder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5FB98AE2-839C-244B-8CC7-0E052AC9DCF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2285" r="12285"/>
          <a:stretch>
            <a:fillRect/>
          </a:stretch>
        </p:blipFill>
        <p:spPr>
          <a:xfrm>
            <a:off x="6812170" y="2376298"/>
            <a:ext cx="2377440" cy="210065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0F869EB-1820-A54A-99A1-26565F4D5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94D5E5-A42F-C84F-A097-3F005953C43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200" i="1" dirty="0"/>
              <a:t>Country: Name of country</a:t>
            </a:r>
            <a:endParaRPr lang="en-US" sz="1200" dirty="0"/>
          </a:p>
          <a:p>
            <a:r>
              <a:rPr lang="en-US" sz="1200" i="1" dirty="0"/>
              <a:t>Region : Region the country pertains to</a:t>
            </a:r>
            <a:endParaRPr lang="en-US" sz="1200" dirty="0"/>
          </a:p>
          <a:p>
            <a:r>
              <a:rPr lang="en-US" sz="1200" i="1" dirty="0"/>
              <a:t>Happiness Rank : Rank of the country based on the Happiness Score</a:t>
            </a:r>
            <a:endParaRPr lang="en-US" sz="1200" dirty="0"/>
          </a:p>
          <a:p>
            <a:r>
              <a:rPr lang="en-US" sz="1200" i="1" dirty="0"/>
              <a:t>Happiness Score : A metric measured in 2015 by asking the sampled people: "How would you rate your happiness on a scale of 0 to 10 where 10 is the happiest.”</a:t>
            </a:r>
          </a:p>
          <a:p>
            <a:r>
              <a:rPr lang="en-US" sz="1200" i="1" dirty="0"/>
              <a:t>Lower Confidence Interval: the lower confidence limit of an estimate of a parameter </a:t>
            </a:r>
            <a:r>
              <a:rPr lang="en-US" sz="1000" i="1" dirty="0"/>
              <a:t>*(2016 only)</a:t>
            </a:r>
            <a:endParaRPr lang="en-US" sz="1000" dirty="0"/>
          </a:p>
          <a:p>
            <a:r>
              <a:rPr lang="en-US" sz="1200" i="1" dirty="0"/>
              <a:t>Upper Confidence Interval: the upper confidence limit of an estimate of a parameter </a:t>
            </a:r>
            <a:r>
              <a:rPr lang="en-US" sz="1000" i="1" dirty="0"/>
              <a:t>*(2016 only)</a:t>
            </a:r>
            <a:endParaRPr lang="en-US" sz="1000" dirty="0"/>
          </a:p>
          <a:p>
            <a:r>
              <a:rPr lang="en-US" sz="1200" i="1" dirty="0"/>
              <a:t>Economy (GDP per Capita): real GDP per capita</a:t>
            </a:r>
            <a:endParaRPr lang="en-US" sz="1200" dirty="0"/>
          </a:p>
          <a:p>
            <a:r>
              <a:rPr lang="en-US" sz="1200" i="1" dirty="0"/>
              <a:t>Family : social support</a:t>
            </a:r>
            <a:endParaRPr lang="en-US" sz="1200" dirty="0"/>
          </a:p>
          <a:p>
            <a:r>
              <a:rPr lang="en-US" sz="1200" i="1" dirty="0"/>
              <a:t>Health (Life Expectancy): healthy life expectancy</a:t>
            </a:r>
            <a:endParaRPr lang="en-US" sz="1200" dirty="0"/>
          </a:p>
          <a:p>
            <a:r>
              <a:rPr lang="en-US" sz="1200" i="1" dirty="0"/>
              <a:t>Freedom : freedom to make life choices</a:t>
            </a:r>
            <a:endParaRPr lang="en-US" sz="1200" dirty="0"/>
          </a:p>
          <a:p>
            <a:r>
              <a:rPr lang="en-US" sz="1200" i="1" dirty="0"/>
              <a:t>Trust (Government Corruption): perceptions of corruption</a:t>
            </a:r>
            <a:endParaRPr lang="en-US" sz="1200" dirty="0"/>
          </a:p>
          <a:p>
            <a:r>
              <a:rPr lang="en-US" sz="1200" i="1" dirty="0"/>
              <a:t>Generosity : perceptions of generosity</a:t>
            </a:r>
            <a:endParaRPr lang="en-US" sz="1200" dirty="0"/>
          </a:p>
          <a:p>
            <a:r>
              <a:rPr lang="en-US" sz="1200" i="1" dirty="0"/>
              <a:t>Dystopia : each country is compared against a hypothetical nation that represents the lowest national averages for each key variable and is, along with residual error, used as a regression benchmark</a:t>
            </a:r>
            <a:endParaRPr lang="en-US" sz="1200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6EB8A-A305-FF4C-A542-69E81B85EB9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13" name="Picture Placeholder 12" descr="A person standing next to a body of water&#10;&#10;Description automatically generated">
            <a:extLst>
              <a:ext uri="{FF2B5EF4-FFF2-40B4-BE49-F238E27FC236}">
                <a16:creationId xmlns:a16="http://schemas.microsoft.com/office/drawing/2014/main" id="{FAE96BF0-7DE6-4843-AAF4-07E1122CD3FD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7217" r="7217"/>
          <a:stretch>
            <a:fillRect/>
          </a:stretch>
        </p:blipFill>
        <p:spPr/>
      </p:pic>
      <p:pic>
        <p:nvPicPr>
          <p:cNvPr id="16" name="Picture Placeholder 15" descr="A picture containing indoor, table, cake, flower&#10;&#10;Description automatically generated">
            <a:extLst>
              <a:ext uri="{FF2B5EF4-FFF2-40B4-BE49-F238E27FC236}">
                <a16:creationId xmlns:a16="http://schemas.microsoft.com/office/drawing/2014/main" id="{AC4AAB17-3284-0D4C-A84F-C5C4E298A3B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l="12347" r="12347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6D915C4-8DA5-9449-AF11-334D49AB74B7}"/>
              </a:ext>
            </a:extLst>
          </p:cNvPr>
          <p:cNvSpPr txBox="1"/>
          <p:nvPr/>
        </p:nvSpPr>
        <p:spPr>
          <a:xfrm>
            <a:off x="7504149" y="4501537"/>
            <a:ext cx="1195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hlinkClick r:id="rId3" tooltip="https://2012books.lardbucket.org/books/a-primer-on-social-problems/s13-01-overview-of-the-family.html"/>
              </a:rPr>
              <a:t>This Photo</a:t>
            </a:r>
            <a:r>
              <a:rPr lang="en-US" sz="500" dirty="0"/>
              <a:t> by Unknown Author is licensed under </a:t>
            </a:r>
            <a:r>
              <a:rPr lang="en-US" sz="500" dirty="0">
                <a:hlinkClick r:id="rId8" tooltip="https://creativecommons.org/licenses/by-nc-sa/3.0/"/>
              </a:rPr>
              <a:t>CC BY-SA-NC</a:t>
            </a:r>
            <a:endParaRPr lang="en-US" sz="5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979CAC-DE45-0043-A246-5CDA0BAA9B47}"/>
              </a:ext>
            </a:extLst>
          </p:cNvPr>
          <p:cNvSpPr txBox="1"/>
          <p:nvPr/>
        </p:nvSpPr>
        <p:spPr>
          <a:xfrm rot="17995370">
            <a:off x="10306895" y="2597710"/>
            <a:ext cx="15419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hlinkClick r:id="rId5" tooltip="https://en.wikiversity.org/wiki/Happiness/Happiness_research"/>
              </a:rPr>
              <a:t>This Photo</a:t>
            </a:r>
            <a:r>
              <a:rPr lang="en-US" sz="500" dirty="0"/>
              <a:t> by Unknown Author is licensed under </a:t>
            </a:r>
            <a:r>
              <a:rPr lang="en-US" sz="500" dirty="0">
                <a:hlinkClick r:id="rId9" tooltip="https://creativecommons.org/licenses/by-sa/3.0/"/>
              </a:rPr>
              <a:t>CC BY-SA</a:t>
            </a:r>
            <a:endParaRPr lang="en-US" sz="5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006368C-57E4-0643-B9E3-645427C17CCD}"/>
              </a:ext>
            </a:extLst>
          </p:cNvPr>
          <p:cNvSpPr txBox="1"/>
          <p:nvPr/>
        </p:nvSpPr>
        <p:spPr>
          <a:xfrm>
            <a:off x="9287026" y="5695637"/>
            <a:ext cx="1629040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>
                <a:hlinkClick r:id="rId7" tooltip="http://freebie.photography/travel/slides/trans_atlantic.htm"/>
              </a:rPr>
              <a:t>This Photo</a:t>
            </a:r>
            <a:r>
              <a:rPr lang="en-US" sz="500" dirty="0"/>
              <a:t> by Unknown Author is licensed under </a:t>
            </a:r>
            <a:r>
              <a:rPr lang="en-US" sz="500" dirty="0">
                <a:hlinkClick r:id="rId10" tooltip="https://creativecommons.org/licenses/by/3.0/"/>
              </a:rPr>
              <a:t>CC BY</a:t>
            </a: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3217786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Divider slide image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/>
          <a:lstStyle/>
          <a:p>
            <a:r>
              <a:rPr lang="en-US" dirty="0"/>
              <a:t>Hypothesis:</a:t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16410" y="3501027"/>
            <a:ext cx="4000500" cy="1289634"/>
          </a:xfrm>
        </p:spPr>
        <p:txBody>
          <a:bodyPr/>
          <a:lstStyle/>
          <a:p>
            <a:r>
              <a:rPr lang="en-US" i="1" dirty="0"/>
              <a:t>Regions with greater freedom to make individual life choices will tend to have a higher perception of happiness</a:t>
            </a:r>
            <a:r>
              <a:rPr lang="en-US" dirty="0"/>
              <a:t>. 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6" name="Freeform 5" descr="Hollow accent block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7999"/>
            <a:ext cx="5472000" cy="672519"/>
          </a:xfrm>
        </p:spPr>
        <p:txBody>
          <a:bodyPr/>
          <a:lstStyle/>
          <a:p>
            <a:r>
              <a:rPr lang="en-US" dirty="0"/>
              <a:t>To address the hypothesis, the datasets were analyzed using several Exploratory Data Analysis (EDA) methods.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7508" y="1806898"/>
            <a:ext cx="5472000" cy="36000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Methods Applied: </a:t>
            </a:r>
          </a:p>
          <a:p>
            <a:r>
              <a:rPr lang="en-US" dirty="0"/>
              <a:t>Summary statistics analyzed (e.g. Mean, standard deviation, etc.) </a:t>
            </a:r>
          </a:p>
          <a:p>
            <a:r>
              <a:rPr lang="en-US" dirty="0"/>
              <a:t>Plots (histograms &amp; scatterplots) were created for the variables analyzed </a:t>
            </a:r>
          </a:p>
          <a:p>
            <a:r>
              <a:rPr lang="en-US" dirty="0"/>
              <a:t>Probability Mass Function &amp; Cumulative Distribution Function plotted </a:t>
            </a:r>
          </a:p>
          <a:p>
            <a:r>
              <a:rPr lang="en-US" dirty="0"/>
              <a:t>Correlation and correlation test applied</a:t>
            </a:r>
          </a:p>
          <a:p>
            <a:r>
              <a:rPr lang="en-US" dirty="0"/>
              <a:t>Regression analysis </a:t>
            </a:r>
          </a:p>
        </p:txBody>
      </p:sp>
      <p:pic>
        <p:nvPicPr>
          <p:cNvPr id="8" name="Picture Placeholder 7" descr="Slide image">
            <a:extLst>
              <a:ext uri="{FF2B5EF4-FFF2-40B4-BE49-F238E27FC236}">
                <a16:creationId xmlns:a16="http://schemas.microsoft.com/office/drawing/2014/main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6" name="Freeform 5">
            <a:extLst>
              <a:ext uri="{FF2B5EF4-FFF2-40B4-BE49-F238E27FC236}">
                <a16:creationId xmlns:a16="http://schemas.microsoft.com/office/drawing/2014/main" id="{3EEE5409-3F6C-485D-B4C2-5247917F1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363366" y="497489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7" name="Freeform 5">
            <a:extLst>
              <a:ext uri="{FF2B5EF4-FFF2-40B4-BE49-F238E27FC236}">
                <a16:creationId xmlns:a16="http://schemas.microsoft.com/office/drawing/2014/main" id="{0D74D4D5-6A4C-4248-8A92-B8CA1C918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650080" y="4752199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Picture placeholder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5" name="Freeform 5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3146839"/>
          </a:xfrm>
        </p:spPr>
        <p:txBody>
          <a:bodyPr/>
          <a:lstStyle/>
          <a:p>
            <a:r>
              <a:rPr lang="en-US" dirty="0"/>
              <a:t>Exploratory Data Analysis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9754" y="3492012"/>
            <a:ext cx="4000500" cy="99790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Histograms</a:t>
            </a:r>
          </a:p>
          <a:p>
            <a:pPr marL="457200" indent="-457200">
              <a:buAutoNum type="arabicPeriod"/>
            </a:pPr>
            <a:r>
              <a:rPr lang="en-US" dirty="0"/>
              <a:t>Scatter Plots</a:t>
            </a:r>
          </a:p>
          <a:p>
            <a:pPr marL="457200" indent="-457200">
              <a:buAutoNum type="arabicPeriod"/>
            </a:pPr>
            <a:r>
              <a:rPr lang="en-US" dirty="0"/>
              <a:t>Regression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772F113B-A753-40E9-86CB-295FD3EE0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n-US" dirty="0"/>
              <a:t>Histograms of Happiness Score &amp; Freedom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F1CFF1E-CD40-6141-9D1D-32227C77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120" y="4075520"/>
            <a:ext cx="3600000" cy="2690322"/>
          </a:xfrm>
          <a:prstGeom prst="rect">
            <a:avLst/>
          </a:prstGeom>
          <a:noFill/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D78A0BC-825B-1A44-A825-B25A466C170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US" noProof="0" smtClean="0"/>
              <a:pPr>
                <a:spcAft>
                  <a:spcPts val="600"/>
                </a:spcAft>
              </a:pPr>
              <a:t>7</a:t>
            </a:fld>
            <a:endParaRPr lang="en-US" noProof="0"/>
          </a:p>
        </p:txBody>
      </p:sp>
      <p:pic>
        <p:nvPicPr>
          <p:cNvPr id="11" name="Content Placeholder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7CA9FF2-6282-234D-920F-CE4C6704C4C1}"/>
              </a:ext>
            </a:extLst>
          </p:cNvPr>
          <p:cNvPicPr>
            <a:picLocks noGrp="1" noChangeAspect="1"/>
          </p:cNvPicPr>
          <p:nvPr>
            <p:ph idx="33"/>
          </p:nvPr>
        </p:nvPicPr>
        <p:blipFill>
          <a:blip r:embed="rId3"/>
          <a:stretch>
            <a:fillRect/>
          </a:stretch>
        </p:blipFill>
        <p:spPr>
          <a:xfrm>
            <a:off x="7107120" y="1418966"/>
            <a:ext cx="3600000" cy="2647619"/>
          </a:xfrm>
          <a:prstGeom prst="rect">
            <a:avLst/>
          </a:prstGeom>
          <a:noFill/>
        </p:spPr>
      </p:pic>
      <p:pic>
        <p:nvPicPr>
          <p:cNvPr id="15" name="Content Placeholder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C8A0198-8156-2A4F-BF10-47D2FE879E57}"/>
              </a:ext>
            </a:extLst>
          </p:cNvPr>
          <p:cNvPicPr>
            <a:picLocks noGrp="1" noChangeAspect="1"/>
          </p:cNvPicPr>
          <p:nvPr>
            <p:ph idx="34"/>
          </p:nvPr>
        </p:nvPicPr>
        <p:blipFill>
          <a:blip r:embed="rId4"/>
          <a:stretch>
            <a:fillRect/>
          </a:stretch>
        </p:blipFill>
        <p:spPr>
          <a:xfrm>
            <a:off x="628650" y="1428738"/>
            <a:ext cx="3598863" cy="2646782"/>
          </a:xfrm>
        </p:spPr>
      </p:pic>
      <p:pic>
        <p:nvPicPr>
          <p:cNvPr id="19" name="Picture 1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3200D3-603F-144B-BDF3-246635BA5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4207512"/>
            <a:ext cx="3598863" cy="24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863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 &amp; Regression Analysis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8" name="Content Placeholder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A0FEFA-3033-944B-BC0C-0FA81923855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298274" y="1008802"/>
            <a:ext cx="2730067" cy="2952199"/>
          </a:xfr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2A61D11B-1E24-C243-8201-14D74E3CC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274" y="3919204"/>
            <a:ext cx="2617638" cy="2758228"/>
          </a:xfrm>
          <a:prstGeom prst="rect">
            <a:avLst/>
          </a:prstGeom>
        </p:spPr>
      </p:pic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D58F75-1163-4E42-BFD3-3D28A007F3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731" y="1008802"/>
            <a:ext cx="2730067" cy="2952199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3FC6E6-59A1-5E48-A713-22BBF2D35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730" y="3919204"/>
            <a:ext cx="2730067" cy="2876695"/>
          </a:xfrm>
          <a:prstGeom prst="rect">
            <a:avLst/>
          </a:prstGeom>
        </p:spPr>
      </p:pic>
      <p:pic>
        <p:nvPicPr>
          <p:cNvPr id="30" name="Picture 29" descr="A close up of a map&#10;&#10;Description automatically generated">
            <a:extLst>
              <a:ext uri="{FF2B5EF4-FFF2-40B4-BE49-F238E27FC236}">
                <a16:creationId xmlns:a16="http://schemas.microsoft.com/office/drawing/2014/main" id="{BA4AD04D-1BD1-A745-8008-83A6C9639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4934" y="3023996"/>
            <a:ext cx="2661362" cy="271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294360"/>
            <a:ext cx="5472000" cy="3600000"/>
          </a:xfrm>
        </p:spPr>
        <p:txBody>
          <a:bodyPr/>
          <a:lstStyle/>
          <a:p>
            <a:pPr marL="0" indent="0">
              <a:buNone/>
            </a:pPr>
            <a:endParaRPr lang="en-US" sz="1200" dirty="0"/>
          </a:p>
          <a:p>
            <a:r>
              <a:rPr lang="en-US" sz="1200" dirty="0"/>
              <a:t>Although it was noted that </a:t>
            </a:r>
            <a:r>
              <a:rPr lang="en-US" sz="1200" b="1" i="1" dirty="0"/>
              <a:t>freedom</a:t>
            </a:r>
            <a:r>
              <a:rPr lang="en-US" sz="1200" dirty="0"/>
              <a:t> does have a </a:t>
            </a:r>
            <a:r>
              <a:rPr lang="en-US" sz="1200" b="1" i="1" dirty="0"/>
              <a:t>positive correlation</a:t>
            </a:r>
            <a:r>
              <a:rPr lang="en-US" sz="1200" dirty="0"/>
              <a:t>, other factors were found to have a </a:t>
            </a:r>
            <a:r>
              <a:rPr lang="en-US" sz="1200" b="1" i="1" dirty="0"/>
              <a:t>more</a:t>
            </a:r>
            <a:r>
              <a:rPr lang="en-US" sz="1200" dirty="0"/>
              <a:t> significant impact on the happiness score. </a:t>
            </a:r>
          </a:p>
          <a:p>
            <a:r>
              <a:rPr lang="en-US" sz="1200" dirty="0"/>
              <a:t>Pearson's correlation was measured, and the </a:t>
            </a:r>
            <a:r>
              <a:rPr lang="en-US" sz="1200" b="1" i="1" dirty="0"/>
              <a:t>top three variables </a:t>
            </a:r>
            <a:r>
              <a:rPr lang="en-US" sz="1200" dirty="0"/>
              <a:t>with the </a:t>
            </a:r>
            <a:r>
              <a:rPr lang="en-US" sz="1200" b="1" i="1" dirty="0"/>
              <a:t>highest correlation</a:t>
            </a:r>
            <a:r>
              <a:rPr lang="en-US" sz="1200" dirty="0"/>
              <a:t> to happiness scores in the years 2015 and 2016 were found to be </a:t>
            </a:r>
            <a:r>
              <a:rPr lang="en-US" sz="1200" b="1" i="1" dirty="0"/>
              <a:t>economy, family, and health</a:t>
            </a:r>
            <a:r>
              <a:rPr lang="en-US" sz="1200" dirty="0"/>
              <a:t>. </a:t>
            </a:r>
          </a:p>
          <a:p>
            <a:r>
              <a:rPr lang="en-US" sz="1200" dirty="0"/>
              <a:t>Regression analysis was applied to the 2015 dataset. This analysis was conducted on the </a:t>
            </a:r>
            <a:r>
              <a:rPr lang="en-US" sz="1200" b="1" i="1" dirty="0"/>
              <a:t>happiness scores </a:t>
            </a:r>
            <a:r>
              <a:rPr lang="en-US" sz="1200" dirty="0"/>
              <a:t>with </a:t>
            </a:r>
            <a:r>
              <a:rPr lang="en-US" sz="1200" b="1" i="1" dirty="0"/>
              <a:t>freedom</a:t>
            </a:r>
            <a:r>
              <a:rPr lang="en-US" sz="1200" dirty="0"/>
              <a:t> as a predictor, EDA showed a </a:t>
            </a:r>
            <a:r>
              <a:rPr lang="en-US" sz="1200" b="1" i="1" dirty="0"/>
              <a:t>positive linear relationship</a:t>
            </a:r>
            <a:r>
              <a:rPr lang="en-US" sz="1200" dirty="0"/>
              <a:t>. </a:t>
            </a:r>
          </a:p>
          <a:p>
            <a:r>
              <a:rPr lang="en-US" sz="1200" dirty="0"/>
              <a:t>It was also noted that the scatter plots support that </a:t>
            </a:r>
            <a:r>
              <a:rPr lang="en-US" sz="1200" b="1" i="1" dirty="0"/>
              <a:t>regions</a:t>
            </a:r>
            <a:r>
              <a:rPr lang="en-US" sz="1200" dirty="0"/>
              <a:t> with the </a:t>
            </a:r>
            <a:r>
              <a:rPr lang="en-US" sz="1200" b="1" i="1" dirty="0"/>
              <a:t>highest</a:t>
            </a:r>
            <a:r>
              <a:rPr lang="en-US" sz="1200" dirty="0"/>
              <a:t> sense of </a:t>
            </a:r>
            <a:r>
              <a:rPr lang="en-US" sz="1200" b="1" i="1" dirty="0"/>
              <a:t>freedom</a:t>
            </a:r>
            <a:r>
              <a:rPr lang="en-US" sz="1200" dirty="0"/>
              <a:t> tend to have a </a:t>
            </a:r>
            <a:r>
              <a:rPr lang="en-US" sz="1200" b="1" i="1" dirty="0"/>
              <a:t>higher</a:t>
            </a:r>
            <a:r>
              <a:rPr lang="en-US" sz="1200" dirty="0"/>
              <a:t> </a:t>
            </a:r>
            <a:r>
              <a:rPr lang="en-US" sz="1200" b="1" i="1" dirty="0"/>
              <a:t>happiness score</a:t>
            </a:r>
            <a:r>
              <a:rPr lang="en-US" sz="1200" dirty="0"/>
              <a:t>, as reflected in the data collected from western Europe. The </a:t>
            </a:r>
            <a:r>
              <a:rPr lang="en-US" sz="1200" b="1" i="1" dirty="0"/>
              <a:t>mean</a:t>
            </a:r>
            <a:r>
              <a:rPr lang="en-US" sz="1200" dirty="0"/>
              <a:t> score for both years remained </a:t>
            </a:r>
            <a:r>
              <a:rPr lang="en-US" sz="1200" b="1" i="1" dirty="0"/>
              <a:t>consistent</a:t>
            </a:r>
            <a:r>
              <a:rPr lang="en-US" sz="1200" dirty="0"/>
              <a:t> at a 5.38. On the other hand, the sense of </a:t>
            </a:r>
            <a:r>
              <a:rPr lang="en-US" sz="1200" b="1" i="1" dirty="0"/>
              <a:t>freedom</a:t>
            </a:r>
            <a:r>
              <a:rPr lang="en-US" sz="1200" dirty="0"/>
              <a:t> did </a:t>
            </a:r>
            <a:r>
              <a:rPr lang="en-US" sz="1200" b="1" i="1" dirty="0"/>
              <a:t>decrease</a:t>
            </a:r>
            <a:r>
              <a:rPr lang="en-US" sz="1200" dirty="0"/>
              <a:t> from 0.43 in 2015 to 0.37 in the year 2016. </a:t>
            </a:r>
          </a:p>
        </p:txBody>
      </p:sp>
      <p:pic>
        <p:nvPicPr>
          <p:cNvPr id="14" name="Picture Placeholder 13" descr="Image plaeceholder left">
            <a:extLst>
              <a:ext uri="{FF2B5EF4-FFF2-40B4-BE49-F238E27FC236}">
                <a16:creationId xmlns:a16="http://schemas.microsoft.com/office/drawing/2014/main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9" name="Picture Placeholder 18" descr="Image placeholder bottom">
            <a:extLst>
              <a:ext uri="{FF2B5EF4-FFF2-40B4-BE49-F238E27FC236}">
                <a16:creationId xmlns:a16="http://schemas.microsoft.com/office/drawing/2014/main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7" name="Picture Placeholder 16" descr="Image placeholder top">
            <a:extLst>
              <a:ext uri="{FF2B5EF4-FFF2-40B4-BE49-F238E27FC236}">
                <a16:creationId xmlns:a16="http://schemas.microsoft.com/office/drawing/2014/main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Geometric presentation_AAS_v3" id="{5F394A36-244E-477B-9B00-631A6705923C}" vid="{7FC6DB14-D4FF-4031-8ADB-F8536C0C40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AE7CBC-C35C-4FA9-B339-59E31F30C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861FE8A-8F15-409F-AF62-619C69C0D53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A930687-51F2-44C8-9CE6-D1B3D6E1752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774</Words>
  <Application>Microsoft Macintosh PowerPoint</Application>
  <PresentationFormat>Widescreen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Corbel</vt:lpstr>
      <vt:lpstr>Times New Roman</vt:lpstr>
      <vt:lpstr>Office Theme</vt:lpstr>
      <vt:lpstr>World Happiness Report: 2015 &amp; 2016 </vt:lpstr>
      <vt:lpstr>About World Happiness Report</vt:lpstr>
      <vt:lpstr>Variables</vt:lpstr>
      <vt:lpstr>Hypothesis: </vt:lpstr>
      <vt:lpstr>Analysis </vt:lpstr>
      <vt:lpstr>Exploratory Data Analysis </vt:lpstr>
      <vt:lpstr>Histograms of Happiness Score &amp; Freedom</vt:lpstr>
      <vt:lpstr>Scatter Plots &amp; Regression Analysis </vt:lpstr>
      <vt:lpstr>Results </vt:lpstr>
      <vt:lpstr>Observations </vt:lpstr>
      <vt:lpstr>Sources Cited 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Marlene Aviles</dc:creator>
  <cp:lastModifiedBy/>
  <cp:revision>1</cp:revision>
  <dcterms:created xsi:type="dcterms:W3CDTF">2019-11-17T01:14:20Z</dcterms:created>
  <dcterms:modified xsi:type="dcterms:W3CDTF">2019-11-17T01:42:33Z</dcterms:modified>
</cp:coreProperties>
</file>